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68" r:id="rId5"/>
    <p:sldId id="384" r:id="rId6"/>
    <p:sldId id="372" r:id="rId7"/>
    <p:sldId id="391" r:id="rId8"/>
    <p:sldId id="397" r:id="rId9"/>
    <p:sldId id="395" r:id="rId10"/>
    <p:sldId id="408" r:id="rId11"/>
    <p:sldId id="409" r:id="rId12"/>
    <p:sldId id="410" r:id="rId13"/>
    <p:sldId id="392" r:id="rId14"/>
    <p:sldId id="398" r:id="rId15"/>
    <p:sldId id="399" r:id="rId16"/>
    <p:sldId id="400" r:id="rId17"/>
    <p:sldId id="402" r:id="rId18"/>
    <p:sldId id="394" r:id="rId19"/>
    <p:sldId id="404" r:id="rId20"/>
    <p:sldId id="405" r:id="rId21"/>
    <p:sldId id="407" r:id="rId22"/>
    <p:sldId id="406" r:id="rId23"/>
    <p:sldId id="381" r:id="rId24"/>
  </p:sldIdLst>
  <p:sldSz cx="9144000" cy="6858000" type="screen4x3"/>
  <p:notesSz cx="6802438" cy="99345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021"/>
    <a:srgbClr val="525252"/>
    <a:srgbClr val="D8D8D8"/>
    <a:srgbClr val="A5E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07" autoAdjust="0"/>
    <p:restoredTop sz="97083" autoAdjust="0"/>
  </p:normalViewPr>
  <p:slideViewPr>
    <p:cSldViewPr snapToGrid="0" snapToObjects="1">
      <p:cViewPr varScale="1">
        <p:scale>
          <a:sx n="114" d="100"/>
          <a:sy n="114" d="100"/>
        </p:scale>
        <p:origin x="18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2863" y="0"/>
            <a:ext cx="29479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4A075-4F6A-4607-A01B-3FB8A68DE1F6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1550"/>
            <a:ext cx="5441950" cy="3911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6100"/>
            <a:ext cx="2947988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2863" y="9436100"/>
            <a:ext cx="29479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3A2B4-2861-4A5E-93B3-D382F4148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12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08EB2-4119-CC49-A5EA-B9F674A1F4EB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8F3D8-5CF0-A047-B78B-99AF3105E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000018667085XLarge st2 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1900" y="816565"/>
            <a:ext cx="5372100" cy="45719"/>
          </a:xfrm>
          <a:prstGeom prst="rect">
            <a:avLst/>
          </a:prstGeom>
          <a:solidFill>
            <a:srgbClr val="69B0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70300" y="963612"/>
            <a:ext cx="5048300" cy="19700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ts val="3300"/>
              </a:lnSpc>
              <a:spcBef>
                <a:spcPct val="0"/>
              </a:spcBef>
              <a:defRPr/>
            </a:pPr>
            <a:r>
              <a:rPr lang="en-GB" sz="32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Empowering </a:t>
            </a:r>
            <a:r>
              <a:rPr lang="en-GB" sz="3200" cap="all" dirty="0" err="1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nhs</a:t>
            </a:r>
            <a:r>
              <a:rPr lang="en-GB" sz="32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 decision makers</a:t>
            </a:r>
          </a:p>
          <a:p>
            <a:pPr lvl="0">
              <a:lnSpc>
                <a:spcPts val="3300"/>
              </a:lnSpc>
              <a:spcBef>
                <a:spcPct val="0"/>
              </a:spcBef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Through connected 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 Light"/>
              <a:ea typeface="+mj-ea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7023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0000" y="720000"/>
            <a:ext cx="8530000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how?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E463FB-3342-422E-B8F4-1D6E35598511}"/>
              </a:ext>
            </a:extLst>
          </p:cNvPr>
          <p:cNvSpPr txBox="1">
            <a:spLocks/>
          </p:cNvSpPr>
          <p:nvPr/>
        </p:nvSpPr>
        <p:spPr>
          <a:xfrm>
            <a:off x="6073617" y="3872768"/>
            <a:ext cx="2740737" cy="4343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457200" rtl="0" eaLnBrk="1" latinLnBrk="0" hangingPunct="1">
              <a:spcBef>
                <a:spcPts val="600"/>
              </a:spcBef>
              <a:spcAft>
                <a:spcPts val="300"/>
              </a:spcAft>
              <a:buClr>
                <a:srgbClr val="2D7F1D"/>
              </a:buClr>
              <a:buFont typeface="Arial"/>
              <a:buChar char="•"/>
              <a:defRPr sz="16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2D7F1D"/>
              </a:buClr>
              <a:buFont typeface="Arial"/>
              <a:buChar char="–"/>
              <a:defRPr sz="16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2D7F1D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525252"/>
                </a:solidFill>
                <a:latin typeface="Open Sans Light"/>
                <a:cs typeface="Open Sans Light"/>
              </a:rPr>
              <a:t>Query Based Visualization and Traditional BI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470384-90A1-43FC-B7D1-F5EEFB7A1678}"/>
              </a:ext>
            </a:extLst>
          </p:cNvPr>
          <p:cNvSpPr txBox="1">
            <a:spLocks/>
          </p:cNvSpPr>
          <p:nvPr/>
        </p:nvSpPr>
        <p:spPr>
          <a:xfrm>
            <a:off x="5879183" y="1392765"/>
            <a:ext cx="3021312" cy="4343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457200" rtl="0" eaLnBrk="1" latinLnBrk="0" hangingPunct="1">
              <a:spcBef>
                <a:spcPts val="600"/>
              </a:spcBef>
              <a:spcAft>
                <a:spcPts val="300"/>
              </a:spcAft>
              <a:buClr>
                <a:srgbClr val="2D7F1D"/>
              </a:buClr>
              <a:buFont typeface="Arial"/>
              <a:buChar char="•"/>
              <a:defRPr sz="16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2D7F1D"/>
              </a:buClr>
              <a:buFont typeface="Arial"/>
              <a:buChar char="–"/>
              <a:defRPr sz="16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2D7F1D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rgbClr val="696969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525252"/>
                </a:solidFill>
                <a:latin typeface="Open Sans Light"/>
                <a:cs typeface="Open Sans Light"/>
              </a:rPr>
              <a:t>Qlik’s </a:t>
            </a:r>
            <a:r>
              <a:rPr lang="en-US" b="1" dirty="0">
                <a:solidFill>
                  <a:srgbClr val="69B021"/>
                </a:solidFill>
                <a:latin typeface="Open Sans Light"/>
                <a:cs typeface="Open Sans Light"/>
              </a:rPr>
              <a:t>Associative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0529B2-C03A-4223-AC2A-21F5DE8BE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695" y="1927259"/>
            <a:ext cx="2742485" cy="1666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510EAB-EFE5-4200-881C-69277C26A9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" b="1429"/>
          <a:stretch/>
        </p:blipFill>
        <p:spPr>
          <a:xfrm>
            <a:off x="6444017" y="4520729"/>
            <a:ext cx="2038035" cy="14107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B3EBDD-702B-401D-9E74-8CADF9105CFC}"/>
              </a:ext>
            </a:extLst>
          </p:cNvPr>
          <p:cNvSpPr/>
          <p:nvPr/>
        </p:nvSpPr>
        <p:spPr>
          <a:xfrm>
            <a:off x="349250" y="2352646"/>
            <a:ext cx="5286625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sv-SE" sz="1600" dirty="0">
                <a:solidFill>
                  <a:srgbClr val="525252"/>
                </a:solidFill>
                <a:latin typeface="Open Sans Light"/>
                <a:cs typeface="Open Sans Light"/>
              </a:rPr>
              <a:t>Through the technology: </a:t>
            </a:r>
          </a:p>
          <a:p>
            <a:pPr marL="800100" lvl="3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v-SE" sz="1600" dirty="0">
                <a:solidFill>
                  <a:srgbClr val="525252"/>
                </a:solidFill>
                <a:latin typeface="Open Sans Light"/>
                <a:cs typeface="Open Sans Light"/>
              </a:rPr>
              <a:t>Associative difference </a:t>
            </a:r>
          </a:p>
          <a:p>
            <a:pPr marL="800100" lvl="3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v-SE" sz="1600" dirty="0">
                <a:solidFill>
                  <a:srgbClr val="525252"/>
                </a:solidFill>
                <a:latin typeface="Open Sans Light"/>
                <a:cs typeface="Open Sans Light"/>
              </a:rPr>
              <a:t>Full spectrum of analytics use cases </a:t>
            </a:r>
            <a:br>
              <a:rPr lang="sv-SE" sz="1600" dirty="0">
                <a:solidFill>
                  <a:srgbClr val="525252"/>
                </a:solidFill>
                <a:latin typeface="Open Sans Light"/>
                <a:cs typeface="Open Sans Light"/>
              </a:rPr>
            </a:br>
            <a:r>
              <a:rPr lang="sv-SE" sz="1600" dirty="0">
                <a:solidFill>
                  <a:srgbClr val="525252"/>
                </a:solidFill>
                <a:latin typeface="Open Sans Light"/>
                <a:cs typeface="Open Sans Light"/>
              </a:rPr>
              <a:t>(self service visualistion to guided analytics), </a:t>
            </a:r>
          </a:p>
          <a:p>
            <a:pPr marL="800100" lvl="3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v-SE" sz="1600" dirty="0">
                <a:solidFill>
                  <a:srgbClr val="525252"/>
                </a:solidFill>
                <a:latin typeface="Open Sans Light"/>
                <a:cs typeface="Open Sans Light"/>
              </a:rPr>
              <a:t>Not a linear query tool</a:t>
            </a:r>
          </a:p>
          <a:p>
            <a:pPr marL="342900" lvl="2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sv-SE" sz="1600" dirty="0">
              <a:solidFill>
                <a:srgbClr val="525252"/>
              </a:solidFill>
              <a:latin typeface="Open Sans Light"/>
              <a:cs typeface="Open Sans Light"/>
            </a:endParaRPr>
          </a:p>
          <a:p>
            <a:pPr marL="342900" lvl="2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sv-SE" sz="1600" dirty="0">
                <a:solidFill>
                  <a:srgbClr val="525252"/>
                </a:solidFill>
                <a:latin typeface="Open Sans Light"/>
                <a:cs typeface="Open Sans Light"/>
              </a:rPr>
              <a:t>Partnership</a:t>
            </a:r>
          </a:p>
          <a:p>
            <a:pPr marL="342900" lvl="2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sv-SE" sz="1600" dirty="0">
              <a:solidFill>
                <a:srgbClr val="525252"/>
              </a:solidFill>
              <a:latin typeface="Open Sans Light"/>
              <a:cs typeface="Open Sans Light"/>
            </a:endParaRPr>
          </a:p>
          <a:p>
            <a:pPr marL="342900" lvl="2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sv-SE" sz="1600" dirty="0">
                <a:solidFill>
                  <a:srgbClr val="525252"/>
                </a:solidFill>
                <a:latin typeface="Open Sans Light"/>
                <a:cs typeface="Open Sans Light"/>
              </a:rPr>
              <a:t>Methodology and expertise </a:t>
            </a:r>
          </a:p>
        </p:txBody>
      </p:sp>
    </p:spTree>
    <p:extLst>
      <p:ext uri="{BB962C8B-B14F-4D97-AF65-F5344CB8AC3E}">
        <p14:creationId xmlns:p14="http://schemas.microsoft.com/office/powerpoint/2010/main" val="321485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05226" y="2086271"/>
            <a:ext cx="400770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dirty="0">
                <a:solidFill>
                  <a:srgbClr val="525252"/>
                </a:solidFill>
                <a:latin typeface="Open Sans Light"/>
                <a:cs typeface="Open Sans Light"/>
              </a:rPr>
              <a:t>A SINGLE VERSION of the truth from a SINGLE PLACE for THE WHOLE TRUST</a:t>
            </a:r>
          </a:p>
          <a:p>
            <a:pPr marL="177800" indent="-177800"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dirty="0">
                <a:solidFill>
                  <a:srgbClr val="525252"/>
                </a:solidFill>
                <a:latin typeface="Open Sans Light"/>
                <a:cs typeface="Open Sans Light"/>
              </a:rPr>
              <a:t>With over 40 applications, information is in the hands of clinicians and managers</a:t>
            </a:r>
          </a:p>
          <a:p>
            <a:pPr marL="177800" indent="-177800"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dirty="0" err="1">
                <a:solidFill>
                  <a:srgbClr val="525252"/>
                </a:solidFill>
                <a:latin typeface="Open Sans Light"/>
                <a:cs typeface="Open Sans Light"/>
              </a:rPr>
              <a:t>Strategic</a:t>
            </a:r>
            <a:r>
              <a:rPr lang="sv-SE" dirty="0">
                <a:solidFill>
                  <a:srgbClr val="525252"/>
                </a:solidFill>
                <a:latin typeface="Open Sans Light"/>
                <a:cs typeface="Open Sans Light"/>
              </a:rPr>
              <a:t> Partner </a:t>
            </a:r>
            <a:r>
              <a:rPr lang="sv-SE" dirty="0" err="1">
                <a:solidFill>
                  <a:srgbClr val="525252"/>
                </a:solidFill>
                <a:latin typeface="Open Sans Light"/>
                <a:cs typeface="Open Sans Light"/>
              </a:rPr>
              <a:t>since</a:t>
            </a:r>
            <a:r>
              <a:rPr lang="sv-SE" dirty="0">
                <a:solidFill>
                  <a:srgbClr val="525252"/>
                </a:solidFill>
                <a:latin typeface="Open Sans Light"/>
                <a:cs typeface="Open Sans Light"/>
              </a:rPr>
              <a:t> 2011, over 1000 </a:t>
            </a:r>
            <a:r>
              <a:rPr lang="sv-SE" dirty="0" err="1">
                <a:solidFill>
                  <a:srgbClr val="525252"/>
                </a:solidFill>
                <a:latin typeface="Open Sans Light"/>
                <a:cs typeface="Open Sans Light"/>
              </a:rPr>
              <a:t>licences</a:t>
            </a:r>
            <a:r>
              <a:rPr lang="sv-SE" dirty="0">
                <a:solidFill>
                  <a:srgbClr val="525252"/>
                </a:solidFill>
                <a:latin typeface="Open Sans Light"/>
                <a:cs typeface="Open Sans Light"/>
              </a:rPr>
              <a:t> </a:t>
            </a: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02DDBC1-936F-4067-9D12-7FEA9A42BAE6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8352929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partnership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stories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3C4F3-34DA-4086-8098-4D7BA5A09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785701"/>
            <a:ext cx="3613483" cy="14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2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DDBC1-936F-4067-9D12-7FEA9A42BAE6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8352929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partnership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stories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9C1850-C1E1-4EC7-B33C-067B65AA7134}"/>
              </a:ext>
            </a:extLst>
          </p:cNvPr>
          <p:cNvSpPr/>
          <p:nvPr/>
        </p:nvSpPr>
        <p:spPr>
          <a:xfrm>
            <a:off x="4826337" y="2250766"/>
            <a:ext cx="394221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TheatrePro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cost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£20k to develop, but is delivering £2mil of benefits each year.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sv-SE" sz="2400" dirty="0">
                <a:solidFill>
                  <a:srgbClr val="69B02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’This has changed my life’</a:t>
            </a:r>
            <a:endParaRPr lang="sv-SE" sz="2000" dirty="0">
              <a:solidFill>
                <a:srgbClr val="525252"/>
              </a:solidFill>
              <a:latin typeface="Open Sans Light"/>
              <a:cs typeface="Open Sans Light"/>
            </a:endParaRPr>
          </a:p>
          <a:p>
            <a:pPr marL="177800" indent="-1778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400" dirty="0">
              <a:solidFill>
                <a:srgbClr val="525252"/>
              </a:solidFill>
              <a:latin typeface="Open Sans Light"/>
              <a:cs typeface="Open Sans Light"/>
            </a:endParaRP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40018-EB4D-45DD-9B3C-42ED7A29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41" y="2080470"/>
            <a:ext cx="2537670" cy="25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18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DDBC1-936F-4067-9D12-7FEA9A42BAE6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8352929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partnership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20337-5AD4-4717-BC79-6487C7B63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25" y="2787536"/>
            <a:ext cx="3546604" cy="12876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CED93F-BE0C-41D9-8457-C71C6380041E}"/>
              </a:ext>
            </a:extLst>
          </p:cNvPr>
          <p:cNvSpPr/>
          <p:nvPr/>
        </p:nvSpPr>
        <p:spPr>
          <a:xfrm>
            <a:off x="484450" y="1335720"/>
            <a:ext cx="4037854" cy="312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Organisation-wide Digital Transformation project</a:t>
            </a:r>
          </a:p>
          <a:p>
            <a:pPr marL="177800" indent="-1778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Agile deployment - achieved goals on time</a:t>
            </a:r>
          </a:p>
          <a:p>
            <a:pPr marL="177800" indent="-1778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Maximised engagement – at all </a:t>
            </a:r>
            <a:r>
              <a:rPr lang="sv-SE" sz="2000" dirty="0" err="1">
                <a:solidFill>
                  <a:srgbClr val="525252"/>
                </a:solidFill>
                <a:latin typeface="Open Sans Light"/>
                <a:cs typeface="Open Sans Light"/>
              </a:rPr>
              <a:t>levels</a:t>
            </a: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E71B3-B8B2-B042-8050-7E28223CC9F0}"/>
              </a:ext>
            </a:extLst>
          </p:cNvPr>
          <p:cNvSpPr/>
          <p:nvPr/>
        </p:nvSpPr>
        <p:spPr>
          <a:xfrm>
            <a:off x="616226" y="4719071"/>
            <a:ext cx="7911548" cy="114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 successful that their approach has been described as </a:t>
            </a:r>
            <a:r>
              <a:rPr lang="sv-SE" sz="2400" dirty="0">
                <a:solidFill>
                  <a:srgbClr val="69B02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’The Wolverhampton Way’ 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by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other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authorities</a:t>
            </a:r>
            <a:endParaRPr lang="sv-SE" sz="2400" dirty="0">
              <a:solidFill>
                <a:srgbClr val="52525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64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000" y="1245858"/>
            <a:ext cx="4007703" cy="342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Instilling a culture of data literacy through training and best practice</a:t>
            </a:r>
          </a:p>
          <a:p>
            <a:pPr marL="177800" indent="-1778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Information in the hands of clinicial and management teams who are confident in interrogating the data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02DDBC1-936F-4067-9D12-7FEA9A42BAE6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8352929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partnership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7FE53-E7FC-42C4-B0A6-58576E94C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048" y="2896794"/>
            <a:ext cx="3786881" cy="9040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ADE60-B319-8748-BBFC-98F6CF855576}"/>
              </a:ext>
            </a:extLst>
          </p:cNvPr>
          <p:cNvSpPr/>
          <p:nvPr/>
        </p:nvSpPr>
        <p:spPr>
          <a:xfrm>
            <a:off x="332188" y="4959122"/>
            <a:ext cx="8408551" cy="87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sv-SE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governed data framework means that admissions and waiting time data is all in one place and </a:t>
            </a:r>
            <a:r>
              <a:rPr lang="sv-SE" dirty="0">
                <a:solidFill>
                  <a:srgbClr val="69B02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being utilised live by the </a:t>
            </a:r>
            <a:r>
              <a:rPr lang="sv-SE" dirty="0" err="1">
                <a:solidFill>
                  <a:srgbClr val="69B02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clinical</a:t>
            </a:r>
            <a:r>
              <a:rPr lang="sv-SE" dirty="0">
                <a:solidFill>
                  <a:srgbClr val="69B02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team</a:t>
            </a:r>
            <a:endParaRPr lang="sv-SE" dirty="0">
              <a:solidFill>
                <a:srgbClr val="69B02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9870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4EEDF-4426-444B-A87B-0905191AC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1" y="2097860"/>
            <a:ext cx="9258551" cy="486073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0000" y="720000"/>
            <a:ext cx="8530000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What’s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srgbClr val="69B021"/>
              </a:solidFill>
              <a:effectLst/>
              <a:uLnTx/>
              <a:uFillTx/>
              <a:latin typeface="Open Sans Light"/>
              <a:ea typeface="+mj-ea"/>
              <a:cs typeface="Open Sans Light"/>
            </a:endParaRPr>
          </a:p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Next?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3000" y="5499705"/>
            <a:ext cx="8477000" cy="506214"/>
          </a:xfrm>
          <a:prstGeom prst="rect">
            <a:avLst/>
          </a:prstGeom>
        </p:spPr>
        <p:txBody>
          <a:bodyPr wrap="square" numCol="3">
            <a:noAutofit/>
          </a:bodyPr>
          <a:lstStyle/>
          <a:p>
            <a:pPr marL="717550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rgbClr val="525252"/>
              </a:solidFill>
              <a:latin typeface="Open Sans Light"/>
              <a:cs typeface="Open Sans Light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rgbClr val="525252"/>
              </a:solidFill>
              <a:latin typeface="Open Sans Light"/>
              <a:cs typeface="Open Sans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B3EBDD-702B-401D-9E74-8CADF9105CFC}"/>
              </a:ext>
            </a:extLst>
          </p:cNvPr>
          <p:cNvSpPr/>
          <p:nvPr/>
        </p:nvSpPr>
        <p:spPr>
          <a:xfrm>
            <a:off x="360000" y="2593169"/>
            <a:ext cx="521666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2" indent="-5715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v-SE" sz="3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Connected Planning</a:t>
            </a:r>
          </a:p>
          <a:p>
            <a:pPr marL="285750" lvl="2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sv-SE" sz="36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lvl="2">
              <a:spcBef>
                <a:spcPct val="0"/>
              </a:spcBef>
              <a:spcAft>
                <a:spcPts val="600"/>
              </a:spcAft>
              <a:defRPr/>
            </a:pPr>
            <a:endParaRPr lang="sv-SE" sz="36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571500" lvl="2" indent="-5715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sv-SE" sz="3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Data Literacy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6BFA5-0415-49D8-8AD1-6415BC5A7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580" b="31310"/>
          <a:stretch/>
        </p:blipFill>
        <p:spPr>
          <a:xfrm>
            <a:off x="5954524" y="2582794"/>
            <a:ext cx="1905000" cy="68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2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DDBC1-936F-4067-9D12-7FEA9A42BAE6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8352929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CONNECTED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PLANNING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9C1850-C1E1-4EC7-B33C-067B65AA7134}"/>
              </a:ext>
            </a:extLst>
          </p:cNvPr>
          <p:cNvSpPr/>
          <p:nvPr/>
        </p:nvSpPr>
        <p:spPr>
          <a:xfrm>
            <a:off x="4194312" y="2176670"/>
            <a:ext cx="48602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Exterminate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”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Spreadsheet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Spaghetti for planning”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Data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entry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anywhere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instant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update</a:t>
            </a:r>
            <a:endParaRPr lang="sv-SE" sz="2400" dirty="0">
              <a:solidFill>
                <a:srgbClr val="52525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Statistical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forecasting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based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on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history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AI </a:t>
            </a:r>
            <a:r>
              <a:rPr lang="sv-SE" sz="2400" dirty="0" err="1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cognitive</a:t>
            </a:r>
            <a:r>
              <a:rPr lang="sv-SE" sz="2400" dirty="0">
                <a:solidFill>
                  <a:srgbClr val="52525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input</a:t>
            </a:r>
            <a:endParaRPr lang="sv-SE" sz="1400" dirty="0">
              <a:solidFill>
                <a:srgbClr val="69B021"/>
              </a:solidFill>
              <a:latin typeface="Open Sans Light"/>
              <a:cs typeface="Open Sans Light"/>
            </a:endParaRP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600" dirty="0"/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882972-3382-40F2-A92D-0E2FABC0D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61" y="2637004"/>
            <a:ext cx="3287890" cy="13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08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DDBC1-936F-4067-9D12-7FEA9A42BAE6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8352929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DATA 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LITERACY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5EBEF-57ED-D847-AE89-D04BB9698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1361"/>
            <a:ext cx="9144000" cy="2698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1FB9F3-6348-0B45-8603-B0494AD1E1C7}"/>
              </a:ext>
            </a:extLst>
          </p:cNvPr>
          <p:cNvSpPr txBox="1"/>
          <p:nvPr/>
        </p:nvSpPr>
        <p:spPr>
          <a:xfrm>
            <a:off x="1063487" y="4959627"/>
            <a:ext cx="683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Qlik Continuous Classroom</a:t>
            </a:r>
          </a:p>
          <a:p>
            <a:pPr algn="ctr"/>
            <a:r>
              <a:rPr lang="en-US" sz="2800" dirty="0" err="1"/>
              <a:t>qcc.qlik.com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DD7D0-9571-4C76-99DA-F4847698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25" y="720000"/>
            <a:ext cx="1495117" cy="4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0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DDBC1-936F-4067-9D12-7FEA9A42BAE6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8352929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GETTING </a:t>
            </a: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STARTED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1CF7B-7A72-3440-8D86-41975ECD6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0334"/>
            <a:ext cx="9144000" cy="4772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B55B20-3E89-4C69-AA23-3D031A135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25" y="720000"/>
            <a:ext cx="1495117" cy="4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4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DDBC1-936F-4067-9D12-7FEA9A42BAE6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8352929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DATA 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LITERACY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A91A9-6A22-3C4C-8DAB-992C1A94A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2646"/>
            <a:ext cx="9144000" cy="2890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EFC6C-7994-43F1-96DD-57ED71301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25" y="720000"/>
            <a:ext cx="1495117" cy="4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2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2CB80-9DF5-4BA5-A08A-E781EFBD4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1856" y="-239709"/>
            <a:ext cx="9714290" cy="647771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6756" y="780778"/>
            <a:ext cx="8530000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contents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/>
              <a:ea typeface="+mj-ea"/>
              <a:cs typeface="Open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82C095-9345-4268-9ACF-21F5910F81E2}"/>
              </a:ext>
            </a:extLst>
          </p:cNvPr>
          <p:cNvSpPr/>
          <p:nvPr/>
        </p:nvSpPr>
        <p:spPr>
          <a:xfrm>
            <a:off x="306756" y="2301789"/>
            <a:ext cx="842351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19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Brief introduction – Us and our Partnerships</a:t>
            </a: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900" b="1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19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Our Vision – the power of information to drive organisation wide change</a:t>
            </a: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900" b="1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19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Success stories</a:t>
            </a: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900" b="1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19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Questions</a:t>
            </a: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210664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18667085XLarge st2 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0000" y="720000"/>
            <a:ext cx="8530000" cy="760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4100"/>
              </a:lnSpc>
              <a:spcBef>
                <a:spcPct val="0"/>
              </a:spcBef>
            </a:pPr>
            <a:r>
              <a:rPr lang="en-US" sz="4400" dirty="0">
                <a:solidFill>
                  <a:srgbClr val="525252"/>
                </a:solidFill>
                <a:latin typeface="Open Sans Light"/>
                <a:cs typeface="Open Sans Light"/>
              </a:rPr>
              <a:t>QUESTIONS?</a:t>
            </a:r>
            <a:endParaRPr lang="en-US" sz="4400" cap="all" dirty="0">
              <a:solidFill>
                <a:srgbClr val="69B021"/>
              </a:solidFill>
              <a:latin typeface="Open Sans Light"/>
              <a:ea typeface="+mj-ea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04111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4996" y="2181516"/>
            <a:ext cx="4467932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1400" dirty="0">
                <a:solidFill>
                  <a:srgbClr val="525252"/>
                </a:solidFill>
                <a:latin typeface="Open Sans Light"/>
                <a:cs typeface="Open Sans Light"/>
              </a:rPr>
              <a:t>Experts in helping organisations use their data more effectively </a:t>
            </a:r>
          </a:p>
          <a:p>
            <a:pPr marL="177800" indent="-177800"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1400" dirty="0">
                <a:solidFill>
                  <a:srgbClr val="525252"/>
                </a:solidFill>
                <a:latin typeface="Open Sans Light"/>
                <a:cs typeface="Open Sans Light"/>
              </a:rPr>
              <a:t>Our values as a Yorkshire business</a:t>
            </a:r>
          </a:p>
          <a:p>
            <a:pPr marL="177800" indent="-177800"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1400" dirty="0">
                <a:solidFill>
                  <a:srgbClr val="525252"/>
                </a:solidFill>
                <a:latin typeface="Open Sans Light"/>
                <a:cs typeface="Open Sans Light"/>
              </a:rPr>
              <a:t>Highly specialised service provider</a:t>
            </a:r>
          </a:p>
          <a:p>
            <a:pPr marL="177800" indent="-177800"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1400" dirty="0">
                <a:solidFill>
                  <a:srgbClr val="525252"/>
                </a:solidFill>
                <a:latin typeface="Open Sans Light"/>
                <a:cs typeface="Open Sans Light"/>
              </a:rPr>
              <a:t>Around 200 customers - from single users to large 10,000+ user enterprises</a:t>
            </a:r>
          </a:p>
          <a:p>
            <a:pPr marL="177800" indent="-177800"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sv-SE" sz="1400" dirty="0">
                <a:solidFill>
                  <a:srgbClr val="525252"/>
                </a:solidFill>
                <a:latin typeface="Open Sans Light"/>
                <a:cs typeface="Open Sans Light"/>
              </a:rPr>
              <a:t>NHS expertise</a:t>
            </a:r>
          </a:p>
          <a:p>
            <a:pPr marL="177800" indent="-177800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sv-SE" sz="1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02DDBC1-936F-4067-9D12-7FEA9A42BAE6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8352929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ABOUT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QLICKIT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D7BA0A-208B-47A7-B580-3FF18839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06" y="1759195"/>
            <a:ext cx="2784469" cy="2784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E73A42-3141-4352-B852-29E733787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199" y="4968202"/>
            <a:ext cx="2626529" cy="9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0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0000" y="720000"/>
            <a:ext cx="8423514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OUR</a:t>
            </a:r>
            <a:b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</a:br>
            <a:r>
              <a:rPr kumimoji="0" lang="en-US" sz="4400" b="0" i="0" u="none" strike="noStrike" kern="1200" cap="all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partnerships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 Light"/>
              <a:ea typeface="+mj-ea"/>
              <a:cs typeface="Open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7A6AF-5DA1-43E2-9A75-E60714860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25" y="2782598"/>
            <a:ext cx="2816853" cy="873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08AAA6-9C27-45B6-AA96-F54B2EA13A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187" y="4180579"/>
            <a:ext cx="3287890" cy="13807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3E86E0-408F-485B-B15E-7A93F5A27174}"/>
              </a:ext>
            </a:extLst>
          </p:cNvPr>
          <p:cNvSpPr/>
          <p:nvPr/>
        </p:nvSpPr>
        <p:spPr>
          <a:xfrm>
            <a:off x="3154982" y="2977331"/>
            <a:ext cx="4467932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-	Data Analytics Platform</a:t>
            </a:r>
            <a:endParaRPr lang="sv-SE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22E549-AF81-453E-AF09-F678DEE1ECAB}"/>
              </a:ext>
            </a:extLst>
          </p:cNvPr>
          <p:cNvSpPr/>
          <p:nvPr/>
        </p:nvSpPr>
        <p:spPr>
          <a:xfrm>
            <a:off x="129758" y="4550631"/>
            <a:ext cx="4820168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	Collaborative Planning Solution        -</a:t>
            </a:r>
          </a:p>
        </p:txBody>
      </p:sp>
    </p:spTree>
    <p:extLst>
      <p:ext uri="{BB962C8B-B14F-4D97-AF65-F5344CB8AC3E}">
        <p14:creationId xmlns:p14="http://schemas.microsoft.com/office/powerpoint/2010/main" val="941544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0000" y="720000"/>
            <a:ext cx="8423514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OUR</a:t>
            </a:r>
            <a:b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</a:br>
            <a:r>
              <a:rPr kumimoji="0" lang="en-US" sz="4400" b="0" i="0" u="none" strike="noStrike" kern="1200" cap="all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partnerships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 Light"/>
              <a:ea typeface="+mj-ea"/>
              <a:cs typeface="Open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9F136C-B3B9-42AA-8EC2-1A91D612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36" y="2884988"/>
            <a:ext cx="3029202" cy="690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479EA0-33D7-4A3C-B7B9-7DCBCC58E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391" y="4411292"/>
            <a:ext cx="2334445" cy="9448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2CACF1-63CA-4159-8DFB-2D3C315465FF}"/>
              </a:ext>
            </a:extLst>
          </p:cNvPr>
          <p:cNvSpPr/>
          <p:nvPr/>
        </p:nvSpPr>
        <p:spPr>
          <a:xfrm>
            <a:off x="3154982" y="2977331"/>
            <a:ext cx="5371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-	Patient Pathway Management</a:t>
            </a:r>
            <a:endParaRPr lang="sv-SE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3D1BDF-83EE-48E2-AD89-8A95D2AB413C}"/>
              </a:ext>
            </a:extLst>
          </p:cNvPr>
          <p:cNvSpPr/>
          <p:nvPr/>
        </p:nvSpPr>
        <p:spPr>
          <a:xfrm>
            <a:off x="-166970" y="4550631"/>
            <a:ext cx="48201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sv-SE" sz="2000" dirty="0">
                <a:solidFill>
                  <a:srgbClr val="525252"/>
                </a:solidFill>
                <a:latin typeface="Open Sans Light"/>
                <a:cs typeface="Open Sans Light"/>
              </a:rPr>
              <a:t>	Collaborative Solutions        -</a:t>
            </a:r>
          </a:p>
        </p:txBody>
      </p:sp>
    </p:spTree>
    <p:extLst>
      <p:ext uri="{BB962C8B-B14F-4D97-AF65-F5344CB8AC3E}">
        <p14:creationId xmlns:p14="http://schemas.microsoft.com/office/powerpoint/2010/main" val="422077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0000" y="720000"/>
            <a:ext cx="8423514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lnSpc>
                <a:spcPts val="4100"/>
              </a:lnSpc>
              <a:spcBef>
                <a:spcPct val="0"/>
              </a:spcBef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OUR</a:t>
            </a:r>
            <a:b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</a:br>
            <a:r>
              <a:rPr kumimoji="0" lang="en-US" sz="4400" b="0" i="0" u="none" strike="noStrike" kern="1200" cap="all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partnerships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 Light"/>
              <a:ea typeface="+mj-ea"/>
              <a:cs typeface="Open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F39B55-86D9-4190-8676-C623C5DA4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98" y="2498834"/>
            <a:ext cx="8331118" cy="32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1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0000" y="720000"/>
            <a:ext cx="8530000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The 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challenge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3000" y="5499705"/>
            <a:ext cx="8477000" cy="506214"/>
          </a:xfrm>
          <a:prstGeom prst="rect">
            <a:avLst/>
          </a:prstGeom>
        </p:spPr>
        <p:txBody>
          <a:bodyPr wrap="square" numCol="3">
            <a:noAutofit/>
          </a:bodyPr>
          <a:lstStyle/>
          <a:p>
            <a:pPr marL="717550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rgbClr val="525252"/>
              </a:solidFill>
              <a:latin typeface="Open Sans Light"/>
              <a:cs typeface="Open Sans Light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rgbClr val="525252"/>
              </a:solidFill>
              <a:latin typeface="Open Sans Light"/>
              <a:cs typeface="Open Sans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DBB494-DDCF-4733-A56B-4C469097B10E}"/>
              </a:ext>
            </a:extLst>
          </p:cNvPr>
          <p:cNvSpPr/>
          <p:nvPr/>
        </p:nvSpPr>
        <p:spPr>
          <a:xfrm>
            <a:off x="349250" y="2352646"/>
            <a:ext cx="7739673" cy="393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2800" dirty="0">
                <a:solidFill>
                  <a:srgbClr val="525252"/>
                </a:solidFill>
                <a:latin typeface="Open Sans Light"/>
                <a:cs typeface="Open Sans Light"/>
              </a:rPr>
              <a:t>“Accountable Care”</a:t>
            </a:r>
          </a:p>
          <a:p>
            <a:pPr marL="0" lvl="2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2800" dirty="0">
                <a:solidFill>
                  <a:srgbClr val="525252"/>
                </a:solidFill>
                <a:latin typeface="Open Sans Light"/>
                <a:cs typeface="Open Sans Light"/>
              </a:rPr>
              <a:t>“Strategic Transformation Partnerships”</a:t>
            </a:r>
          </a:p>
          <a:p>
            <a:pPr marL="0" lvl="2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2800" dirty="0">
                <a:solidFill>
                  <a:srgbClr val="525252"/>
                </a:solidFill>
                <a:latin typeface="Open Sans Light"/>
                <a:cs typeface="Open Sans Light"/>
              </a:rPr>
              <a:t>“Future Operating Model”</a:t>
            </a:r>
          </a:p>
          <a:p>
            <a:pPr marL="0" lvl="2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GB" sz="1600" dirty="0">
              <a:solidFill>
                <a:srgbClr val="525252"/>
              </a:solidFill>
              <a:latin typeface="Open Sans Light"/>
              <a:cs typeface="Open Sans Light"/>
            </a:endParaRPr>
          </a:p>
          <a:p>
            <a:pPr marL="0" lvl="2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1600" dirty="0">
                <a:solidFill>
                  <a:srgbClr val="525252"/>
                </a:solidFill>
                <a:latin typeface="Open Sans Light"/>
                <a:cs typeface="Open Sans Light"/>
              </a:rPr>
              <a:t>… any more!!  - what will make them work – this time!!</a:t>
            </a:r>
          </a:p>
          <a:p>
            <a:pPr marL="0" lvl="2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1600" dirty="0">
                <a:solidFill>
                  <a:srgbClr val="525252"/>
                </a:solidFill>
                <a:latin typeface="Open Sans Light"/>
                <a:cs typeface="Open Sans Light"/>
              </a:rPr>
              <a:t>… Culture …..</a:t>
            </a:r>
          </a:p>
          <a:p>
            <a:pPr marL="0" lvl="2"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GB" sz="1600" b="1" i="1" dirty="0">
              <a:solidFill>
                <a:srgbClr val="525252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4750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0000" y="720000"/>
            <a:ext cx="8530000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The 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challenge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3000" y="5499705"/>
            <a:ext cx="8477000" cy="506214"/>
          </a:xfrm>
          <a:prstGeom prst="rect">
            <a:avLst/>
          </a:prstGeom>
        </p:spPr>
        <p:txBody>
          <a:bodyPr wrap="square" numCol="3">
            <a:noAutofit/>
          </a:bodyPr>
          <a:lstStyle/>
          <a:p>
            <a:pPr marL="717550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rgbClr val="525252"/>
              </a:solidFill>
              <a:latin typeface="Open Sans Light"/>
              <a:cs typeface="Open Sans Light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rgbClr val="525252"/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3DC731-ABCD-4C46-A6B6-303882A9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00" y="2469504"/>
            <a:ext cx="7440896" cy="1062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1B7607-CC3E-4E27-9648-B401B70E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28" y="3775237"/>
            <a:ext cx="8632272" cy="8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7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0000" y="720000"/>
            <a:ext cx="8530000" cy="163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525252"/>
                </a:solidFill>
                <a:latin typeface="Open Sans Light"/>
                <a:ea typeface="+mj-ea"/>
                <a:cs typeface="Open Sans Light"/>
              </a:rPr>
              <a:t>The </a:t>
            </a: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9B021"/>
                </a:solidFill>
                <a:effectLst/>
                <a:uLnTx/>
                <a:uFillTx/>
                <a:latin typeface="Open Sans Light"/>
                <a:ea typeface="+mj-ea"/>
                <a:cs typeface="Open Sans Light"/>
              </a:rPr>
              <a:t> </a:t>
            </a:r>
          </a:p>
          <a:p>
            <a:pPr lvl="0">
              <a:lnSpc>
                <a:spcPts val="4100"/>
              </a:lnSpc>
              <a:spcBef>
                <a:spcPct val="0"/>
              </a:spcBef>
            </a:pPr>
            <a:r>
              <a:rPr lang="en-US" sz="4400" cap="all" dirty="0">
                <a:solidFill>
                  <a:srgbClr val="69B021"/>
                </a:solidFill>
                <a:latin typeface="Open Sans Light"/>
                <a:ea typeface="+mj-ea"/>
                <a:cs typeface="Open Sans Light"/>
              </a:rPr>
              <a:t>challenge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2777"/>
            <a:ext cx="9144000" cy="7352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3000" y="5499705"/>
            <a:ext cx="8477000" cy="506214"/>
          </a:xfrm>
          <a:prstGeom prst="rect">
            <a:avLst/>
          </a:prstGeom>
        </p:spPr>
        <p:txBody>
          <a:bodyPr wrap="square" numCol="3">
            <a:noAutofit/>
          </a:bodyPr>
          <a:lstStyle/>
          <a:p>
            <a:pPr marL="717550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rgbClr val="525252"/>
              </a:solidFill>
              <a:latin typeface="Open Sans Light"/>
              <a:cs typeface="Open Sans Light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rgbClr val="525252"/>
              </a:solidFill>
              <a:latin typeface="Open Sans Light"/>
              <a:cs typeface="Open Sans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01EA5-FB9E-440A-B2F7-ECDBCB42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45" y="2155970"/>
            <a:ext cx="7732110" cy="37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53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8A143C12DF8D4B9A2D9252CA33E397" ma:contentTypeVersion="7" ma:contentTypeDescription="Create a new document." ma:contentTypeScope="" ma:versionID="4d9b6a8b99cfb3a735533bd76e102f46">
  <xsd:schema xmlns:xsd="http://www.w3.org/2001/XMLSchema" xmlns:xs="http://www.w3.org/2001/XMLSchema" xmlns:p="http://schemas.microsoft.com/office/2006/metadata/properties" xmlns:ns2="76252efd-8e4b-49ba-a1e1-ff947c1e6dc7" xmlns:ns3="5c825f90-8201-449d-94eb-cfbf8ad00348" targetNamespace="http://schemas.microsoft.com/office/2006/metadata/properties" ma:root="true" ma:fieldsID="e094e881415adfb942cdcd304e626659" ns2:_="" ns3:_="">
    <xsd:import namespace="76252efd-8e4b-49ba-a1e1-ff947c1e6dc7"/>
    <xsd:import namespace="5c825f90-8201-449d-94eb-cfbf8ad0034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52efd-8e4b-49ba-a1e1-ff947c1e6d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25f90-8201-449d-94eb-cfbf8ad003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1467C6-7131-4A19-BA5C-318107E1D9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252efd-8e4b-49ba-a1e1-ff947c1e6dc7"/>
    <ds:schemaRef ds:uri="5c825f90-8201-449d-94eb-cfbf8ad003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90F033-1D8D-4CF7-8FF3-7DC80CFC5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468643-EEBE-449C-968F-F00349A7C7D8}">
  <ds:schemaRefs>
    <ds:schemaRef ds:uri="http://www.w3.org/XML/1998/namespace"/>
    <ds:schemaRef ds:uri="76252efd-8e4b-49ba-a1e1-ff947c1e6dc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c825f90-8201-449d-94eb-cfbf8ad00348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9483</TotalTime>
  <Words>330</Words>
  <Application>Microsoft Office PowerPoint</Application>
  <PresentationFormat>On-screen Show (4:3)</PresentationFormat>
  <Paragraphs>86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Open Sans Light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Deviate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 Title of the Brochure  This is a Sub-Title if Needed</dc:title>
  <dc:creator>Adie Flute</dc:creator>
  <cp:lastModifiedBy>Jason Brown</cp:lastModifiedBy>
  <cp:revision>175</cp:revision>
  <cp:lastPrinted>2016-04-27T14:49:29Z</cp:lastPrinted>
  <dcterms:created xsi:type="dcterms:W3CDTF">2015-01-27T09:32:22Z</dcterms:created>
  <dcterms:modified xsi:type="dcterms:W3CDTF">2018-05-10T15:20:02Z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0x010100518A143C12DF8D4B9A2D9252CA33E397</vt:lpwstr>
  </property>
</Properties>
</file>